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4" r:id="rId2"/>
    <p:sldId id="278" r:id="rId3"/>
    <p:sldId id="281" r:id="rId4"/>
    <p:sldId id="279" r:id="rId5"/>
    <p:sldId id="266" r:id="rId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165" d="100"/>
          <a:sy n="165" d="100"/>
        </p:scale>
        <p:origin x="148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 custT="1"/>
      <dgm:spPr/>
      <dgm:t>
        <a:bodyPr/>
        <a:lstStyle/>
        <a:p>
          <a:r>
            <a:rPr lang="bg-BG" sz="17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При закупуване на литература от сайтове – след като сте платили </a:t>
          </a:r>
          <a:r>
            <a:rPr lang="bg-BG" sz="1700" b="1" u="sng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не са Ви издали фактура.</a:t>
          </a:r>
          <a:endParaRPr lang="en-US" sz="1700" b="1" dirty="0">
            <a:latin typeface="+mj-lt"/>
          </a:endParaRPr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endParaRPr lang="en-US" dirty="0"/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 custT="1"/>
      <dgm:spPr/>
      <dgm:t>
        <a:bodyPr/>
        <a:lstStyle/>
        <a:p>
          <a:pPr algn="just"/>
          <a:r>
            <a:rPr lang="bg-BG" sz="17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При зареждане на гориво на лично превозно средство – фактурата не е издадена на името на ИИКТ и няма Булстат. Датите на зареждане не </a:t>
          </a:r>
          <a:r>
            <a:rPr lang="bg-BG" sz="1700" b="1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съот-ветстват</a:t>
          </a:r>
          <a:r>
            <a:rPr lang="bg-BG" sz="17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на датите на командировката.</a:t>
          </a:r>
          <a:endParaRPr lang="en-US" sz="1700" b="1" dirty="0">
            <a:latin typeface="+mj-lt"/>
          </a:endParaRPr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endParaRPr lang="en-US" dirty="0"/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 custT="1"/>
      <dgm:spPr/>
      <dgm:t>
        <a:bodyPr/>
        <a:lstStyle/>
        <a:p>
          <a:pPr algn="just"/>
          <a:r>
            <a:rPr lang="bg-BG" sz="17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Разхода на гориво се представя на </a:t>
          </a:r>
          <a:r>
            <a:rPr lang="bg-BG" sz="1700" b="1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хар-тиен</a:t>
          </a:r>
          <a:r>
            <a:rPr lang="bg-BG" sz="17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носител – дали от талона или от ин-</a:t>
          </a:r>
          <a:r>
            <a:rPr lang="bg-BG" sz="1700" b="1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тернет</a:t>
          </a:r>
          <a:r>
            <a:rPr lang="bg-BG" sz="17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при </a:t>
          </a:r>
          <a:r>
            <a:rPr lang="bg-BG" sz="1700" b="1" u="sng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попълване на </a:t>
          </a:r>
          <a:r>
            <a:rPr lang="bg-BG" sz="1700" b="1" u="sng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командиро-въчното</a:t>
          </a:r>
          <a:r>
            <a:rPr lang="bg-BG" sz="17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1700" b="1" dirty="0">
            <a:latin typeface="+mj-lt"/>
          </a:endParaRPr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D881E-A532-414B-870C-8ADE2076F78C}" type="pres">
      <dgm:prSet presAssocID="{477D14C5-CED9-4CFC-B338-DFB0C8090B9F}" presName="parentText" presStyleLbl="node1" presStyleIdx="0" presStyleCnt="3" custLinFactNeighborX="738" custLinFactNeighborY="-38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F6E02-AD43-4E7A-935B-DDF5D6C74800}" type="pres">
      <dgm:prSet presAssocID="{477D14C5-CED9-4CFC-B338-DFB0C8090B9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956A5-ADC8-4959-B856-589B9D9B9635}" type="pres">
      <dgm:prSet presAssocID="{3C67E77D-62FA-499D-B5E6-E79A091C526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5A44F5-7713-43BE-A80C-9D7C49E6D5AD}" type="presOf" srcId="{D6510970-8F9C-4B45-A0F3-6ACB9AA76D40}" destId="{782956A5-ADC8-4959-B856-589B9D9B9635}" srcOrd="0" destOrd="0" presId="urn:microsoft.com/office/officeart/2005/8/layout/vList2"/>
    <dgm:cxn modelId="{8D0A4494-246A-45A7-AB6A-CDBC9E33ECD3}" type="presOf" srcId="{477D14C5-CED9-4CFC-B338-DFB0C8090B9F}" destId="{A9DD881E-A532-414B-870C-8ADE2076F78C}" srcOrd="0" destOrd="0" presId="urn:microsoft.com/office/officeart/2005/8/layout/vList2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96956FBE-70C8-4F89-BD0B-33093C0F439D}" type="presOf" srcId="{3C67E77D-62FA-499D-B5E6-E79A091C5267}" destId="{81203336-F3DE-4B3A-BCF4-0F68C23AC2BB}" srcOrd="0" destOrd="0" presId="urn:microsoft.com/office/officeart/2005/8/layout/vList2"/>
    <dgm:cxn modelId="{594ECC8D-94FA-41B7-9F5F-6B7A67E36EF5}" type="presOf" srcId="{C111C18A-FD96-4E63-821A-54D70D8DC65F}" destId="{CD5F6E02-AD43-4E7A-935B-DDF5D6C74800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5BDE416F-F97E-4F73-BE1A-C12EA4F60682}" type="presOf" srcId="{90119837-5B71-4D44-BB01-DB0B084933C8}" destId="{ED5DCCC5-BCA8-4491-AA37-BAF153ECA184}" srcOrd="0" destOrd="0" presId="urn:microsoft.com/office/officeart/2005/8/layout/vList2"/>
    <dgm:cxn modelId="{139D5BB1-09CB-45F8-9347-D7764258A754}" type="presOf" srcId="{CC6B7442-0B72-4EF2-9F13-1325B51AFF9F}" destId="{D64CB5D5-837D-47FC-9E42-A26D800BC695}" srcOrd="0" destOrd="0" presId="urn:microsoft.com/office/officeart/2005/8/layout/vList2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0910C0A3-A67A-496C-8A74-C4E35FED4675}" type="presParOf" srcId="{ED5DCCC5-BCA8-4491-AA37-BAF153ECA184}" destId="{A9DD881E-A532-414B-870C-8ADE2076F78C}" srcOrd="0" destOrd="0" presId="urn:microsoft.com/office/officeart/2005/8/layout/vList2"/>
    <dgm:cxn modelId="{9334B2F5-7FCF-4B1F-B6AA-DB249F4421A1}" type="presParOf" srcId="{ED5DCCC5-BCA8-4491-AA37-BAF153ECA184}" destId="{CD5F6E02-AD43-4E7A-935B-DDF5D6C74800}" srcOrd="1" destOrd="0" presId="urn:microsoft.com/office/officeart/2005/8/layout/vList2"/>
    <dgm:cxn modelId="{4F4F04E9-8CC4-46EA-94F2-D97F126F4DA5}" type="presParOf" srcId="{ED5DCCC5-BCA8-4491-AA37-BAF153ECA184}" destId="{81203336-F3DE-4B3A-BCF4-0F68C23AC2BB}" srcOrd="2" destOrd="0" presId="urn:microsoft.com/office/officeart/2005/8/layout/vList2"/>
    <dgm:cxn modelId="{9E10C16C-1E52-4EC3-8CA1-A7C07C605948}" type="presParOf" srcId="{ED5DCCC5-BCA8-4491-AA37-BAF153ECA184}" destId="{782956A5-ADC8-4959-B856-589B9D9B9635}" srcOrd="3" destOrd="0" presId="urn:microsoft.com/office/officeart/2005/8/layout/vList2"/>
    <dgm:cxn modelId="{8E5B4048-9D19-4E76-9DF1-CC741CEADF9A}" type="presParOf" srcId="{ED5DCCC5-BCA8-4491-AA37-BAF153ECA184}" destId="{D64CB5D5-837D-47FC-9E42-A26D800BC69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 custT="1"/>
      <dgm:spPr/>
      <dgm:t>
        <a:bodyPr/>
        <a:lstStyle/>
        <a:p>
          <a:pPr algn="just"/>
          <a:r>
            <a:rPr lang="bg-BG" sz="17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Закупуване на ДМА – поне след първата година на докторанта.</a:t>
          </a:r>
          <a:endParaRPr lang="en-US" sz="1700" b="1" dirty="0">
            <a:latin typeface="+mj-lt"/>
          </a:endParaRPr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endParaRPr lang="en-US" dirty="0"/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 custT="1"/>
      <dgm:spPr/>
      <dgm:t>
        <a:bodyPr/>
        <a:lstStyle/>
        <a:p>
          <a:pPr algn="just"/>
          <a:r>
            <a:rPr lang="bg-BG" sz="17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Спазвайте сроковете за отчитане </a:t>
          </a:r>
          <a:r>
            <a:rPr lang="bg-BG" sz="1700" b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на командировките</a:t>
          </a:r>
          <a:r>
            <a:rPr lang="bg-BG" sz="17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1700" b="1" dirty="0">
            <a:latin typeface="+mj-lt"/>
          </a:endParaRPr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endParaRPr lang="en-US" dirty="0"/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 custT="1"/>
      <dgm:spPr/>
      <dgm:t>
        <a:bodyPr/>
        <a:lstStyle/>
        <a:p>
          <a:pPr algn="just"/>
          <a:r>
            <a:rPr lang="bg-BG" sz="17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Вземайте си оригинални фактури за такси правоучастие в чужбина с </a:t>
          </a:r>
          <a:r>
            <a:rPr lang="bg-BG" sz="1700" b="1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горепосоче-ните</a:t>
          </a:r>
          <a:r>
            <a:rPr lang="bg-BG" sz="17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реквизити.</a:t>
          </a:r>
          <a:endParaRPr lang="en-US" sz="1700" b="1" dirty="0">
            <a:latin typeface="+mj-lt"/>
          </a:endParaRPr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D881E-A532-414B-870C-8ADE2076F78C}" type="pres">
      <dgm:prSet presAssocID="{477D14C5-CED9-4CFC-B338-DFB0C8090B9F}" presName="parentText" presStyleLbl="node1" presStyleIdx="0" presStyleCnt="3" custLinFactNeighborX="-6024" custLinFactNeighborY="-38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F6E02-AD43-4E7A-935B-DDF5D6C74800}" type="pres">
      <dgm:prSet presAssocID="{477D14C5-CED9-4CFC-B338-DFB0C8090B9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956A5-ADC8-4959-B856-589B9D9B9635}" type="pres">
      <dgm:prSet presAssocID="{3C67E77D-62FA-499D-B5E6-E79A091C526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CB5D5-837D-47FC-9E42-A26D800BC695}" type="pres">
      <dgm:prSet presAssocID="{CC6B7442-0B72-4EF2-9F13-1325B51AFF9F}" presName="parentText" presStyleLbl="node1" presStyleIdx="2" presStyleCnt="3" custLinFactNeighborX="-31215" custLinFactNeighborY="80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8F43A12A-CBAE-4B3B-A281-47E7C1778030}" type="presOf" srcId="{C111C18A-FD96-4E63-821A-54D70D8DC65F}" destId="{CD5F6E02-AD43-4E7A-935B-DDF5D6C74800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1EB2D02A-F485-4696-9AC4-27AAF7F953CB}" type="presOf" srcId="{CC6B7442-0B72-4EF2-9F13-1325B51AFF9F}" destId="{D64CB5D5-837D-47FC-9E42-A26D800BC695}" srcOrd="0" destOrd="0" presId="urn:microsoft.com/office/officeart/2005/8/layout/vList2"/>
    <dgm:cxn modelId="{A7ED6C8F-9BB0-4772-BFF5-BC0811E27B16}" type="presOf" srcId="{3C67E77D-62FA-499D-B5E6-E79A091C5267}" destId="{81203336-F3DE-4B3A-BCF4-0F68C23AC2BB}" srcOrd="0" destOrd="0" presId="urn:microsoft.com/office/officeart/2005/8/layout/vList2"/>
    <dgm:cxn modelId="{3E940ECC-5B9B-4503-B7B1-09F368918654}" type="presOf" srcId="{90119837-5B71-4D44-BB01-DB0B084933C8}" destId="{ED5DCCC5-BCA8-4491-AA37-BAF153ECA184}" srcOrd="0" destOrd="0" presId="urn:microsoft.com/office/officeart/2005/8/layout/vList2"/>
    <dgm:cxn modelId="{2C3979D8-B855-415B-86F5-00EB89A536C0}" type="presOf" srcId="{477D14C5-CED9-4CFC-B338-DFB0C8090B9F}" destId="{A9DD881E-A532-414B-870C-8ADE2076F78C}" srcOrd="0" destOrd="0" presId="urn:microsoft.com/office/officeart/2005/8/layout/vList2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162CDBDA-977D-49CF-BB86-A31042FDBAC3}" type="presOf" srcId="{D6510970-8F9C-4B45-A0F3-6ACB9AA76D40}" destId="{782956A5-ADC8-4959-B856-589B9D9B9635}" srcOrd="0" destOrd="0" presId="urn:microsoft.com/office/officeart/2005/8/layout/vList2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CB96C15D-CE24-46F9-BA1A-6EAAD18FABC3}" type="presParOf" srcId="{ED5DCCC5-BCA8-4491-AA37-BAF153ECA184}" destId="{A9DD881E-A532-414B-870C-8ADE2076F78C}" srcOrd="0" destOrd="0" presId="urn:microsoft.com/office/officeart/2005/8/layout/vList2"/>
    <dgm:cxn modelId="{B6A20C31-9097-4A6D-A8C6-0379275BC8CD}" type="presParOf" srcId="{ED5DCCC5-BCA8-4491-AA37-BAF153ECA184}" destId="{CD5F6E02-AD43-4E7A-935B-DDF5D6C74800}" srcOrd="1" destOrd="0" presId="urn:microsoft.com/office/officeart/2005/8/layout/vList2"/>
    <dgm:cxn modelId="{C55EEF7C-70C8-422B-ABF9-1403765FA5A6}" type="presParOf" srcId="{ED5DCCC5-BCA8-4491-AA37-BAF153ECA184}" destId="{81203336-F3DE-4B3A-BCF4-0F68C23AC2BB}" srcOrd="2" destOrd="0" presId="urn:microsoft.com/office/officeart/2005/8/layout/vList2"/>
    <dgm:cxn modelId="{124ACA0D-1D8D-4ABA-8E8A-91F40D813D6E}" type="presParOf" srcId="{ED5DCCC5-BCA8-4491-AA37-BAF153ECA184}" destId="{782956A5-ADC8-4959-B856-589B9D9B9635}" srcOrd="3" destOrd="0" presId="urn:microsoft.com/office/officeart/2005/8/layout/vList2"/>
    <dgm:cxn modelId="{26536A0A-230C-4CD0-BB93-C6BC35AF7120}" type="presParOf" srcId="{ED5DCCC5-BCA8-4491-AA37-BAF153ECA184}" destId="{D64CB5D5-837D-47FC-9E42-A26D800BC69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26679"/>
          <a:ext cx="5075115" cy="147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При закупуване на литература от сайтове – след като сте платили </a:t>
          </a:r>
          <a:r>
            <a:rPr lang="bg-BG" sz="1700" b="1" u="sng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не са Ви издали фактура.</a:t>
          </a:r>
          <a:endParaRPr lang="en-US" sz="1700" b="1" kern="1200" dirty="0">
            <a:latin typeface="+mj-lt"/>
          </a:endParaRPr>
        </a:p>
      </dsp:txBody>
      <dsp:txXfrm>
        <a:off x="71840" y="98519"/>
        <a:ext cx="4931435" cy="1327960"/>
      </dsp:txXfrm>
    </dsp:sp>
    <dsp:sp modelId="{CD5F6E02-AD43-4E7A-935B-DDF5D6C74800}">
      <dsp:nvSpPr>
        <dsp:cNvPr id="0" name=""/>
        <dsp:cNvSpPr/>
      </dsp:nvSpPr>
      <dsp:spPr>
        <a:xfrm>
          <a:off x="0" y="1513067"/>
          <a:ext cx="5075115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13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kern="1200" dirty="0"/>
        </a:p>
      </dsp:txBody>
      <dsp:txXfrm>
        <a:off x="0" y="1513067"/>
        <a:ext cx="5075115" cy="380880"/>
      </dsp:txXfrm>
    </dsp:sp>
    <dsp:sp modelId="{81203336-F3DE-4B3A-BCF4-0F68C23AC2BB}">
      <dsp:nvSpPr>
        <dsp:cNvPr id="0" name=""/>
        <dsp:cNvSpPr/>
      </dsp:nvSpPr>
      <dsp:spPr>
        <a:xfrm>
          <a:off x="0" y="1893947"/>
          <a:ext cx="5075115" cy="147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При зареждане на гориво на лично превозно средство – фактурата не е издадена на името на ИИКТ и няма Булстат. Датите на зареждане не </a:t>
          </a:r>
          <a:r>
            <a:rPr lang="bg-BG" sz="1700" b="1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съот-ветстват</a:t>
          </a:r>
          <a:r>
            <a:rPr lang="bg-BG" sz="1700" b="1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на датите на командировката.</a:t>
          </a:r>
          <a:endParaRPr lang="en-US" sz="1700" b="1" kern="1200" dirty="0">
            <a:latin typeface="+mj-lt"/>
          </a:endParaRPr>
        </a:p>
      </dsp:txBody>
      <dsp:txXfrm>
        <a:off x="71840" y="1965787"/>
        <a:ext cx="4931435" cy="1327960"/>
      </dsp:txXfrm>
    </dsp:sp>
    <dsp:sp modelId="{782956A5-ADC8-4959-B856-589B9D9B9635}">
      <dsp:nvSpPr>
        <dsp:cNvPr id="0" name=""/>
        <dsp:cNvSpPr/>
      </dsp:nvSpPr>
      <dsp:spPr>
        <a:xfrm>
          <a:off x="0" y="3365588"/>
          <a:ext cx="5075115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13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kern="1200" dirty="0"/>
        </a:p>
      </dsp:txBody>
      <dsp:txXfrm>
        <a:off x="0" y="3365588"/>
        <a:ext cx="5075115" cy="380880"/>
      </dsp:txXfrm>
    </dsp:sp>
    <dsp:sp modelId="{D64CB5D5-837D-47FC-9E42-A26D800BC695}">
      <dsp:nvSpPr>
        <dsp:cNvPr id="0" name=""/>
        <dsp:cNvSpPr/>
      </dsp:nvSpPr>
      <dsp:spPr>
        <a:xfrm>
          <a:off x="0" y="3746468"/>
          <a:ext cx="5075115" cy="147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Разхода на гориво се представя на </a:t>
          </a:r>
          <a:r>
            <a:rPr lang="bg-BG" sz="1700" b="1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хар-тиен</a:t>
          </a:r>
          <a:r>
            <a:rPr lang="bg-BG" sz="1700" b="1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носител – дали от талона или от ин-</a:t>
          </a:r>
          <a:r>
            <a:rPr lang="bg-BG" sz="1700" b="1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тернет</a:t>
          </a:r>
          <a:r>
            <a:rPr lang="bg-BG" sz="1700" b="1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при </a:t>
          </a:r>
          <a:r>
            <a:rPr lang="bg-BG" sz="1700" b="1" u="sng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попълване на </a:t>
          </a:r>
          <a:r>
            <a:rPr lang="bg-BG" sz="1700" b="1" u="sng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командиро-въчното</a:t>
          </a:r>
          <a:r>
            <a:rPr lang="bg-BG" sz="1700" b="1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1700" b="1" kern="1200" dirty="0">
            <a:latin typeface="+mj-lt"/>
          </a:endParaRPr>
        </a:p>
      </dsp:txBody>
      <dsp:txXfrm>
        <a:off x="71840" y="3818308"/>
        <a:ext cx="4931435" cy="1327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0"/>
          <a:ext cx="5075115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Закупуване на ДМА – поне след първата година на докторанта.</a:t>
          </a:r>
          <a:endParaRPr lang="en-US" sz="1700" b="1" kern="1200" dirty="0">
            <a:latin typeface="+mj-lt"/>
          </a:endParaRPr>
        </a:p>
      </dsp:txBody>
      <dsp:txXfrm>
        <a:off x="52089" y="52089"/>
        <a:ext cx="4970937" cy="962862"/>
      </dsp:txXfrm>
    </dsp:sp>
    <dsp:sp modelId="{CD5F6E02-AD43-4E7A-935B-DDF5D6C74800}">
      <dsp:nvSpPr>
        <dsp:cNvPr id="0" name=""/>
        <dsp:cNvSpPr/>
      </dsp:nvSpPr>
      <dsp:spPr>
        <a:xfrm>
          <a:off x="0" y="1078843"/>
          <a:ext cx="5075115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135" tIns="72390" rIns="405384" bIns="7239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400" kern="1200" dirty="0"/>
        </a:p>
      </dsp:txBody>
      <dsp:txXfrm>
        <a:off x="0" y="1078843"/>
        <a:ext cx="5075115" cy="943920"/>
      </dsp:txXfrm>
    </dsp:sp>
    <dsp:sp modelId="{81203336-F3DE-4B3A-BCF4-0F68C23AC2BB}">
      <dsp:nvSpPr>
        <dsp:cNvPr id="0" name=""/>
        <dsp:cNvSpPr/>
      </dsp:nvSpPr>
      <dsp:spPr>
        <a:xfrm>
          <a:off x="0" y="2022763"/>
          <a:ext cx="5075115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Спазвайте сроковете за отчитане </a:t>
          </a:r>
          <a:r>
            <a:rPr lang="bg-BG" sz="1700" b="1" kern="120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на командировките</a:t>
          </a:r>
          <a:r>
            <a:rPr lang="bg-BG" sz="1700" b="1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1700" b="1" kern="1200" dirty="0">
            <a:latin typeface="+mj-lt"/>
          </a:endParaRPr>
        </a:p>
      </dsp:txBody>
      <dsp:txXfrm>
        <a:off x="52089" y="2074852"/>
        <a:ext cx="4970937" cy="962862"/>
      </dsp:txXfrm>
    </dsp:sp>
    <dsp:sp modelId="{782956A5-ADC8-4959-B856-589B9D9B9635}">
      <dsp:nvSpPr>
        <dsp:cNvPr id="0" name=""/>
        <dsp:cNvSpPr/>
      </dsp:nvSpPr>
      <dsp:spPr>
        <a:xfrm>
          <a:off x="0" y="3089803"/>
          <a:ext cx="5075115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135" tIns="72390" rIns="405384" bIns="7239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400" kern="1200" dirty="0"/>
        </a:p>
      </dsp:txBody>
      <dsp:txXfrm>
        <a:off x="0" y="3089803"/>
        <a:ext cx="5075115" cy="943920"/>
      </dsp:txXfrm>
    </dsp:sp>
    <dsp:sp modelId="{D64CB5D5-837D-47FC-9E42-A26D800BC695}">
      <dsp:nvSpPr>
        <dsp:cNvPr id="0" name=""/>
        <dsp:cNvSpPr/>
      </dsp:nvSpPr>
      <dsp:spPr>
        <a:xfrm>
          <a:off x="0" y="4045527"/>
          <a:ext cx="5075115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Вземайте си оригинални фактури за такси правоучастие в чужбина с </a:t>
          </a:r>
          <a:r>
            <a:rPr lang="bg-BG" sz="1700" b="1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горепосоче-ните</a:t>
          </a:r>
          <a:r>
            <a:rPr lang="bg-BG" sz="1700" b="1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реквизити.</a:t>
          </a:r>
          <a:endParaRPr lang="en-US" sz="1700" b="1" kern="1200" dirty="0">
            <a:latin typeface="+mj-lt"/>
          </a:endParaRPr>
        </a:p>
      </dsp:txBody>
      <dsp:txXfrm>
        <a:off x="52089" y="4097616"/>
        <a:ext cx="4970937" cy="962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3/27/2023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3/27/2023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3/27/2023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3/27/2023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3/27/2023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3/27/2023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3/27/2023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3/27/2023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3/27/2023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3/27/2023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0032" y="4655021"/>
            <a:ext cx="8209036" cy="1083173"/>
          </a:xfrm>
        </p:spPr>
        <p:txBody>
          <a:bodyPr>
            <a:noAutofit/>
          </a:bodyPr>
          <a:lstStyle/>
          <a:p>
            <a:pPr algn="just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Същите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 да бъдат подписани от получател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фактурата или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INVOICE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заплащат от докторантите – задължително се представя </a:t>
            </a:r>
            <a:r>
              <a:rPr lang="bg-BG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 от банковата сметка за превода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0032" y="98737"/>
            <a:ext cx="7687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</a:t>
            </a:r>
            <a:endParaRPr lang="bg-BG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3580" y="64340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 получаване на бюджета за издръжка на докторанти се попълва 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план-сметка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подписана от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ръководител-докторант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докторант.</a:t>
            </a:r>
            <a:endParaRPr lang="bg-BG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20954" y="1369189"/>
            <a:ext cx="817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направи какъвто и да е разход се 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попълва 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 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с подробно описание за разхода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който искате да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направите,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подписано от ръководителя на докторанта.</a:t>
            </a:r>
            <a:endParaRPr lang="bg-BG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21253" y="2441130"/>
            <a:ext cx="82012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Всяка фактура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INVOICE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(гориво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такса правоучастие, материали, консумативи, литература и др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 да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съдържа следните реквизити: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ПОЛУЧАТЕЛ: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ИИКТ-БАН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Булстат:  175905727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гр. София, ул. „Акад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 Бончев“ бл.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МОЛ: Светозар Маргенов</a:t>
            </a:r>
            <a:endParaRPr lang="bg-BG" sz="2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91294" y="5895167"/>
            <a:ext cx="8135766" cy="702185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ДМА, материали и консумативи, и тонери се закупуват само от фирмата, която е спечелила обществената поръчка.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1765" y="1196752"/>
            <a:ext cx="11665296" cy="3528393"/>
          </a:xfrm>
        </p:spPr>
        <p:txBody>
          <a:bodyPr numCol="1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bg-BG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Попълва се </a:t>
            </a:r>
            <a:r>
              <a:rPr lang="bg-BG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командировъчна заповед </a:t>
            </a:r>
            <a:r>
              <a:rPr lang="bg-BG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(бланките </a:t>
            </a:r>
            <a:r>
              <a:rPr lang="bg-BG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намират при административния </a:t>
            </a:r>
            <a:r>
              <a:rPr lang="bg-BG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секретар) с </a:t>
            </a:r>
            <a:r>
              <a:rPr lang="bg-BG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 реквизити от бланката – дневни, </a:t>
            </a:r>
            <a:r>
              <a:rPr lang="bg-BG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пътни. Ако </a:t>
            </a:r>
            <a:r>
              <a:rPr lang="bg-BG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лично превозно средство се посочват </a:t>
            </a:r>
            <a:r>
              <a:rPr lang="bg-BG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 и </a:t>
            </a:r>
            <a:r>
              <a:rPr lang="bg-BG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марката на превозното средство, разходната норма като се прилага извлечение от този </a:t>
            </a:r>
            <a:r>
              <a:rPr lang="bg-BG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разход, </a:t>
            </a:r>
            <a:r>
              <a:rPr lang="bg-BG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посочва се маршрута и разстоянието в километри. 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bg-BG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Подписва </a:t>
            </a:r>
            <a:r>
              <a:rPr lang="bg-BG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от ръководител докторант, гл. счетоводител и директор. 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bg-BG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bg-BG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правят никакви разходи преди да е подписана командировъчната заповед. Фактурата за гориво трябва да е </a:t>
            </a:r>
            <a:r>
              <a:rPr lang="bg-BG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реквизитите посочени по-горе. 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bg-BG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</a:t>
            </a:r>
            <a:r>
              <a:rPr lang="bg-BG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 обществена поръчка за пътни и нощувки се използва само тази фирма с която е сключен договора. 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Дневни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лв. на ден, ако е само 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ден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лв. 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Нощувки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лв. без ДДС.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Ако 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командирования участва в международна конференция дневните 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 80 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ако е за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 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 40 лв</a:t>
            </a:r>
            <a:r>
              <a:rPr lang="bg-BG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half" idx="1"/>
          </p:nvPr>
        </p:nvSpPr>
        <p:spPr>
          <a:xfrm>
            <a:off x="261765" y="5454270"/>
            <a:ext cx="11719748" cy="1379405"/>
          </a:xfrm>
        </p:spPr>
        <p:txBody>
          <a:bodyPr numCol="1"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bg-BG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Командировъчната </a:t>
            </a:r>
            <a:r>
              <a:rPr lang="bg-BG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 </a:t>
            </a: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представя при директор за одобрение </a:t>
            </a:r>
            <a:r>
              <a:rPr lang="bg-BG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извършената </a:t>
            </a: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bg-BG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заверена с подпис, печат и дата от мястото на командировката и заверен отчет от командироващия</a:t>
            </a: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bg-BG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 </a:t>
            </a: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отчитане </a:t>
            </a:r>
            <a:r>
              <a:rPr lang="bg-BG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командировката е </a:t>
            </a:r>
            <a:r>
              <a:rPr lang="bg-BG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дни </a:t>
            </a:r>
            <a:r>
              <a:rPr lang="bg-BG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завръщането</a:t>
            </a:r>
            <a:r>
              <a:rPr lang="bg-BG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bg-BG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признават винетки. </a:t>
            </a:r>
            <a:r>
              <a:rPr lang="bg-BG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Фактурата за гориво трябва да е с дата един ден преди отпътуване или същия ден</a:t>
            </a:r>
            <a:r>
              <a:rPr lang="bg-BG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half" idx="1"/>
          </p:nvPr>
        </p:nvSpPr>
        <p:spPr>
          <a:xfrm>
            <a:off x="177153" y="4938051"/>
            <a:ext cx="11665296" cy="432048"/>
          </a:xfrm>
        </p:spPr>
        <p:txBody>
          <a:bodyPr numCol="1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500" b="1" dirty="0" smtClean="0">
                <a:latin typeface="+mj-lt"/>
                <a:cs typeface="Times New Roman" panose="02020603050405020304" pitchFamily="18" charset="0"/>
              </a:rPr>
              <a:t>Отчитане на командировка</a:t>
            </a:r>
            <a:endParaRPr lang="bg-BG" sz="2500" b="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8048" y="237352"/>
            <a:ext cx="7716604" cy="959400"/>
            <a:chOff x="0" y="0"/>
            <a:chExt cx="5075115" cy="959400"/>
          </a:xfrm>
        </p:grpSpPr>
        <p:sp>
          <p:nvSpPr>
            <p:cNvPr id="13" name="Rounded Rectangle 12" descr="Vertical bullet list showing 3 groups arranged one below the other and bullet points are present under each group."/>
            <p:cNvSpPr/>
            <p:nvPr/>
          </p:nvSpPr>
          <p:spPr>
            <a:xfrm>
              <a:off x="0" y="0"/>
              <a:ext cx="5075115" cy="959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6834" y="46834"/>
              <a:ext cx="4981447" cy="865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3500" b="1" dirty="0"/>
                <a:t>Командировка в страната</a:t>
              </a:r>
              <a:endParaRPr lang="en-US" sz="3500" b="1" kern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2680" y="1340768"/>
            <a:ext cx="11412372" cy="3168352"/>
          </a:xfrm>
        </p:spPr>
        <p:txBody>
          <a:bodyPr numCol="1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Попълва 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bg-BG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за командировка в чужбина 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бланките 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намират при административния секретар). Към заявката се прилага покана за участие, информация за приет доклад. 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bg-BG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Заявката </a:t>
            </a:r>
            <a:r>
              <a:rPr lang="bg-BG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 съгласува с ръководител докторант, гл. счетоводител, директор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дневните и квартирните е съгласно Наредбата за командировки в чужбина.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 обществена поръчка за пътни и нощувки се използва само тази фирма с която е сключен договора.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half" idx="1"/>
          </p:nvPr>
        </p:nvSpPr>
        <p:spPr>
          <a:xfrm>
            <a:off x="442680" y="4941168"/>
            <a:ext cx="11412372" cy="1440160"/>
          </a:xfrm>
        </p:spPr>
        <p:txBody>
          <a:bodyPr numCol="1"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bg-BG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10 дневен срок от завръщането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командирования представя на директора </a:t>
            </a:r>
            <a:r>
              <a:rPr lang="bg-BG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подробен доклад за изпълнение на задачите за които е командирован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Като се одобри доклада, заедно с всички документи за отчитане на изразходваните средства и </a:t>
            </a:r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бордни карти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пътуване със самолет се отчита в счетоводството</a:t>
            </a: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half" idx="1"/>
          </p:nvPr>
        </p:nvSpPr>
        <p:spPr>
          <a:xfrm>
            <a:off x="431658" y="4396226"/>
            <a:ext cx="11665296" cy="432048"/>
          </a:xfrm>
        </p:spPr>
        <p:txBody>
          <a:bodyPr numCol="1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500" b="1" dirty="0" smtClean="0">
                <a:latin typeface="+mj-lt"/>
                <a:cs typeface="Times New Roman" panose="02020603050405020304" pitchFamily="18" charset="0"/>
              </a:rPr>
              <a:t>Отчитане на командировка</a:t>
            </a:r>
            <a:endParaRPr lang="bg-BG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9796" y="278238"/>
            <a:ext cx="7716604" cy="959400"/>
            <a:chOff x="0" y="0"/>
            <a:chExt cx="5075115" cy="959400"/>
          </a:xfrm>
        </p:grpSpPr>
        <p:sp>
          <p:nvSpPr>
            <p:cNvPr id="12" name="Rounded Rectangle 11" descr="Vertical bullet list showing 3 groups arranged one below the other and bullet points are present under each group."/>
            <p:cNvSpPr/>
            <p:nvPr/>
          </p:nvSpPr>
          <p:spPr>
            <a:xfrm>
              <a:off x="0" y="0"/>
              <a:ext cx="5075115" cy="959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6834" y="46834"/>
              <a:ext cx="4981447" cy="865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3500" b="1" dirty="0"/>
                <a:t>Командировка в </a:t>
              </a:r>
              <a:r>
                <a:rPr lang="bg-BG" sz="3500" b="1" dirty="0" smtClean="0"/>
                <a:t>чужбина</a:t>
              </a:r>
              <a:endParaRPr lang="en-US" sz="3500" b="1" kern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07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2" y="260648"/>
            <a:ext cx="10157354" cy="648072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Най-често </a:t>
            </a:r>
            <a:r>
              <a:rPr lang="bg-BG" b="1" dirty="0">
                <a:ea typeface="Calibri" panose="020F0502020204030204" pitchFamily="34" charset="0"/>
                <a:cs typeface="Times New Roman" panose="02020603050405020304" pitchFamily="18" charset="0"/>
              </a:rPr>
              <a:t>срещани проблеми</a:t>
            </a:r>
            <a:r>
              <a:rPr lang="bg-BG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b="1" dirty="0"/>
          </a:p>
        </p:txBody>
      </p:sp>
      <p:graphicFrame>
        <p:nvGraphicFramePr>
          <p:cNvPr id="4" name="Content Placeholder 3" descr="Vertical bullet list showing 3 groups arranged one below the other and bullet points are present under each group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1725600"/>
              </p:ext>
            </p:extLst>
          </p:nvPr>
        </p:nvGraphicFramePr>
        <p:xfrm>
          <a:off x="693812" y="1193800"/>
          <a:ext cx="5075115" cy="5259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3" descr="Vertical bullet list showing 3 groups arranged one below the other and bullet points are present under each group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543013"/>
              </p:ext>
            </p:extLst>
          </p:nvPr>
        </p:nvGraphicFramePr>
        <p:xfrm>
          <a:off x="6310436" y="1268760"/>
          <a:ext cx="5075115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2589" y="1412776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000" b="1" dirty="0" smtClean="0">
                <a:latin typeface="+mj-lt"/>
              </a:rPr>
              <a:t>Винаги съм на Ваше разположение за възникнали въпроси!</a:t>
            </a:r>
            <a:endParaRPr lang="bg-BG" sz="30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812" y="3717032"/>
            <a:ext cx="7272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500" b="1" dirty="0" smtClean="0">
                <a:latin typeface="+mj-lt"/>
              </a:rPr>
              <a:t>Гл. счетоводител К. Стамова</a:t>
            </a:r>
          </a:p>
          <a:p>
            <a:pPr algn="ctr"/>
            <a:r>
              <a:rPr lang="bg-BG" sz="2500" b="1" dirty="0" smtClean="0">
                <a:latin typeface="+mj-lt"/>
              </a:rPr>
              <a:t>Тел. 0887598002</a:t>
            </a:r>
            <a:endParaRPr lang="bg-BG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180</TotalTime>
  <Words>550</Words>
  <Application>Microsoft Office PowerPoint</Application>
  <PresentationFormat>Custom</PresentationFormat>
  <Paragraphs>37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Books 16x9</vt:lpstr>
      <vt:lpstr>Същите трябва да бъдат подписани от получател. Ако фактурата или INVOICE-а се заплащат от докторантите – задължително се представя извлечение от банковата сметка за превода.</vt:lpstr>
      <vt:lpstr>PowerPoint Presentation</vt:lpstr>
      <vt:lpstr>PowerPoint Presentation</vt:lpstr>
      <vt:lpstr>Най-често срещани проблеми: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TitleОбщи След получаване на бюджета за издръжка на докторанти се попълва план-сметка, подписана от ръководител докторант и докторант. Преди да се направи какъвто и да е разход се попълва финансово предложение с подробно описание за разхода, които искате да направите подписано от ръководителя на докторанта. Всички фактури или INVOICE /гориво, такса правоучастие, материали, консумативи, литература и др./ трябва да бъдат издавани на ИИКТ-БАН, Булстат  175905727, адрес: гр. София, ул. „Акад. Георги Бончев“ бл. 2, МОЛ Галя Ангелова. Същите трябва да бъдат подписани от получател. Ако фактурата или INVOICE се заплащат от докторантите – задължително се представя извлечение от банковата сметка за превода. ДМА, материали и консумативи, тонери се закупуват само от фирмата, която е спечелила обществената поръчка.  Layout</dc:title>
  <dc:creator>dell</dc:creator>
  <cp:lastModifiedBy>admin</cp:lastModifiedBy>
  <cp:revision>23</cp:revision>
  <dcterms:created xsi:type="dcterms:W3CDTF">2021-02-05T07:42:25Z</dcterms:created>
  <dcterms:modified xsi:type="dcterms:W3CDTF">2023-03-27T10:58:47Z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